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5552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Cardio Pulmonary  Resuscitation</a:t>
            </a:r>
            <a:r>
              <a:rPr lang="en-US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>
                <a:latin typeface="Times New Roman" pitchFamily="18" charset="0"/>
                <a:cs typeface="Times New Roman" pitchFamily="18" charset="0"/>
              </a:rPr>
              <a:t>(CPR)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2283718"/>
            <a:ext cx="5616624" cy="936104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A.L Maher Abdul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Ameer</a:t>
            </a:r>
            <a:endParaRPr lang="en-US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97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BLS &amp; ACLS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lvl="0" algn="just" rtl="0">
              <a:spcBef>
                <a:spcPts val="7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What is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basic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life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en-US" b="1" spc="-5" dirty="0">
                <a:solidFill>
                  <a:prstClr val="black"/>
                </a:solidFill>
                <a:latin typeface="Arial"/>
                <a:cs typeface="Arial"/>
              </a:rPr>
              <a:t>BLS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)?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08585" lvl="0" indent="0" algn="just" rtl="0">
              <a:spcBef>
                <a:spcPts val="675"/>
              </a:spcBef>
              <a:buNone/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It is life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support </a:t>
            </a:r>
            <a:r>
              <a:rPr lang="en-US" sz="2800" b="1" spc="-5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lang="en-US" sz="28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use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2800" b="1" spc="-5" dirty="0">
                <a:solidFill>
                  <a:srgbClr val="A40020"/>
                </a:solidFill>
                <a:latin typeface="Arial"/>
                <a:cs typeface="Arial"/>
              </a:rPr>
              <a:t>special  equipment.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algn="just" rtl="0">
              <a:spcBef>
                <a:spcPts val="45"/>
              </a:spcBef>
              <a:buNone/>
            </a:pPr>
            <a:endParaRPr lang="en-US" sz="4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algn="just" rtl="0">
              <a:spcBef>
                <a:spcPts val="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What is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Advanced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Life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b="1" spc="-10" dirty="0">
                <a:solidFill>
                  <a:prstClr val="black"/>
                </a:solidFill>
                <a:latin typeface="Arial"/>
                <a:cs typeface="Arial"/>
              </a:rPr>
              <a:t>ACLS</a:t>
            </a:r>
            <a:r>
              <a:rPr lang="en-US" spc="-10" dirty="0">
                <a:solidFill>
                  <a:prstClr val="black"/>
                </a:solidFill>
                <a:latin typeface="Arial"/>
                <a:cs typeface="Arial"/>
              </a:rPr>
              <a:t>)?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0" indent="0" algn="just" rtl="0">
              <a:spcBef>
                <a:spcPts val="670"/>
              </a:spcBef>
              <a:buNone/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It is life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support </a:t>
            </a:r>
            <a:r>
              <a:rPr lang="en-US" sz="2800" b="1" spc="-5" dirty="0">
                <a:solidFill>
                  <a:srgbClr val="00B050"/>
                </a:solidFill>
                <a:latin typeface="Arial"/>
                <a:cs typeface="Arial"/>
              </a:rPr>
              <a:t>with</a:t>
            </a:r>
            <a:r>
              <a:rPr lang="en-US" sz="28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the use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2800" b="1" spc="-5" dirty="0">
                <a:solidFill>
                  <a:srgbClr val="990033"/>
                </a:solidFill>
                <a:latin typeface="Arial"/>
                <a:cs typeface="Arial"/>
              </a:rPr>
              <a:t>special  equipment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Arial"/>
                <a:cs typeface="Arial"/>
              </a:rPr>
              <a:t>eg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Airway,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endotracheal tube,  defibrillator).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86" y="51470"/>
            <a:ext cx="1368152" cy="13681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8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-5" dirty="0" smtClean="0">
                <a:solidFill>
                  <a:srgbClr val="C00000"/>
                </a:solidFill>
                <a:latin typeface="Arial"/>
                <a:cs typeface="Arial"/>
              </a:rPr>
              <a:t>RESPONSE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394472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15"/>
              </a:spcBef>
              <a:buNone/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algn="l" rtl="0">
              <a:spcBef>
                <a:spcPts val="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Check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victim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28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response.</a:t>
            </a:r>
          </a:p>
          <a:p>
            <a:pPr marL="355600" lvl="0" algn="l" rtl="0">
              <a:lnSpc>
                <a:spcPts val="3820"/>
              </a:lnSpc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Shake shoulders</a:t>
            </a:r>
            <a:r>
              <a:rPr lang="en-US" sz="28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latin typeface="Arial"/>
                <a:cs typeface="Arial"/>
              </a:rPr>
              <a:t>gently or shouting the victims name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algn="l" rtl="0">
              <a:lnSpc>
                <a:spcPts val="3820"/>
              </a:lnSpc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Ask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“Are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28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5" dirty="0">
                <a:solidFill>
                  <a:prstClr val="black"/>
                </a:solidFill>
                <a:latin typeface="Arial"/>
                <a:cs typeface="Arial"/>
              </a:rPr>
              <a:t>right</a:t>
            </a:r>
            <a:r>
              <a:rPr lang="en-US" sz="2800" spc="-55" dirty="0">
                <a:solidFill>
                  <a:prstClr val="black"/>
                </a:solidFill>
                <a:latin typeface="Samanata"/>
                <a:cs typeface="Samanata"/>
              </a:rPr>
              <a:t>?</a:t>
            </a:r>
            <a:r>
              <a:rPr lang="en-US" sz="2800" spc="-55" dirty="0">
                <a:solidFill>
                  <a:prstClr val="black"/>
                </a:solidFill>
                <a:latin typeface="Noto Sans Mono CJK JP Bold"/>
                <a:cs typeface="Noto Sans Mono CJK JP Bold"/>
              </a:rPr>
              <a:t>’’</a:t>
            </a:r>
            <a:endParaRPr lang="en-US" sz="2800" dirty="0">
              <a:solidFill>
                <a:prstClr val="black"/>
              </a:solidFill>
              <a:latin typeface="Noto Sans Mono CJK JP Bold"/>
              <a:cs typeface="Noto Sans Mono CJK JP Bold"/>
            </a:endParaRPr>
          </a:p>
          <a:p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5726"/>
            <a:ext cx="28829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54" y="51470"/>
            <a:ext cx="1365250" cy="1371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1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Assessment </a:t>
            </a:r>
            <a:r>
              <a:rPr lang="en-US" dirty="0"/>
              <a:t>and maintain </a:t>
            </a:r>
            <a:r>
              <a:rPr lang="en-US" b="1" dirty="0" smtClean="0">
                <a:solidFill>
                  <a:srgbClr val="C00000"/>
                </a:solidFill>
              </a:rPr>
              <a:t>airway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20" y="2643758"/>
            <a:ext cx="4845943" cy="246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Head tilt chin lift</a:t>
            </a:r>
          </a:p>
          <a:p>
            <a:pPr algn="l" rtl="0"/>
            <a:r>
              <a:rPr lang="en-US" dirty="0" smtClean="0"/>
              <a:t>Jaw thrust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35587"/>
            <a:ext cx="1365250" cy="1371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BREATHING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algn="l" rtl="0"/>
            <a:r>
              <a:rPr lang="en-US" dirty="0" smtClean="0"/>
              <a:t>Look, listen and feel the breathing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more than 10 seconds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breathing or </a:t>
            </a:r>
            <a:r>
              <a:rPr lang="en-US" dirty="0" smtClean="0"/>
              <a:t>no </a:t>
            </a:r>
            <a:r>
              <a:rPr lang="en-US" dirty="0"/>
              <a:t>normal </a:t>
            </a:r>
            <a:r>
              <a:rPr lang="en-US" dirty="0" smtClean="0"/>
              <a:t>breathing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i.e</a:t>
            </a:r>
            <a:r>
              <a:rPr lang="en-US" dirty="0"/>
              <a:t>, only </a:t>
            </a:r>
            <a:r>
              <a:rPr lang="en-US" b="1" dirty="0"/>
              <a:t>gasping</a:t>
            </a:r>
            <a:r>
              <a:rPr lang="en-US" dirty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09" y="2715766"/>
            <a:ext cx="4117414" cy="24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" y="3750571"/>
            <a:ext cx="1365250" cy="1371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CIRCULATION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kern="0" spc="-16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No </a:t>
            </a:r>
            <a:r>
              <a:rPr lang="en-US" kern="0" spc="-5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pulse felt within </a:t>
            </a:r>
            <a:r>
              <a:rPr lang="en-US" b="1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10</a:t>
            </a:r>
            <a:r>
              <a:rPr lang="en-US" kern="0" spc="9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seconds.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15766"/>
            <a:ext cx="3577499" cy="224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7774"/>
            <a:ext cx="2736304" cy="22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022"/>
            <a:ext cx="1365250" cy="1371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CC3300"/>
                </a:solidFill>
                <a:latin typeface="Arial"/>
                <a:cs typeface="Arial"/>
              </a:rPr>
              <a:t>CPR</a:t>
            </a:r>
            <a:r>
              <a:rPr lang="en-US" b="1" kern="0" spc="-90" dirty="0" smtClean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b="1" kern="0" dirty="0">
                <a:solidFill>
                  <a:srgbClr val="CC3300"/>
                </a:solidFill>
                <a:latin typeface="Arial"/>
                <a:cs typeface="Arial"/>
              </a:rPr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 algn="l" rtl="0">
              <a:spcBef>
                <a:spcPts val="105"/>
              </a:spcBef>
              <a:buNone/>
            </a:pPr>
            <a:r>
              <a:rPr lang="en-US" b="1" i="1" dirty="0">
                <a:solidFill>
                  <a:srgbClr val="CC3300"/>
                </a:solidFill>
                <a:latin typeface="Arial"/>
                <a:cs typeface="Arial"/>
              </a:rPr>
              <a:t>A Change From </a:t>
            </a:r>
            <a:r>
              <a:rPr lang="en-US" b="1" i="1" spc="-5" dirty="0">
                <a:solidFill>
                  <a:srgbClr val="CC3300"/>
                </a:solidFill>
                <a:latin typeface="Arial"/>
                <a:cs typeface="Arial"/>
              </a:rPr>
              <a:t>A-B-C </a:t>
            </a:r>
            <a:r>
              <a:rPr lang="en-US" b="1" i="1" spc="-10" dirty="0">
                <a:solidFill>
                  <a:srgbClr val="CC3300"/>
                </a:solidFill>
                <a:latin typeface="Arial"/>
                <a:cs typeface="Arial"/>
              </a:rPr>
              <a:t>to</a:t>
            </a:r>
            <a:r>
              <a:rPr lang="en-US" b="1" i="1" spc="-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b="1" i="1" spc="-5" dirty="0">
                <a:solidFill>
                  <a:srgbClr val="CC3300"/>
                </a:solidFill>
                <a:latin typeface="Arial"/>
                <a:cs typeface="Arial"/>
              </a:rPr>
              <a:t>C-A-B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5686"/>
            <a:ext cx="7772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dirty="0">
                <a:solidFill>
                  <a:srgbClr val="CC3300"/>
                </a:solidFill>
                <a:latin typeface="Arial"/>
                <a:cs typeface="Arial"/>
              </a:rPr>
              <a:t>Chest </a:t>
            </a:r>
            <a:r>
              <a:rPr lang="en-US" sz="3600" b="1" spc="-5" dirty="0">
                <a:solidFill>
                  <a:srgbClr val="CC3300"/>
                </a:solidFill>
                <a:latin typeface="Arial"/>
                <a:cs typeface="Arial"/>
              </a:rPr>
              <a:t>compressions</a:t>
            </a:r>
            <a:r>
              <a:rPr lang="en-US" sz="3600" b="1" spc="-10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CC3300"/>
                </a:solidFill>
                <a:latin typeface="Arial"/>
                <a:cs typeface="Arial"/>
              </a:rPr>
              <a:t>(cardiac  </a:t>
            </a:r>
            <a:r>
              <a:rPr lang="en-US" sz="3600" b="1" spc="-5" dirty="0">
                <a:solidFill>
                  <a:srgbClr val="CC3300"/>
                </a:solidFill>
                <a:latin typeface="Arial"/>
                <a:cs typeface="Arial"/>
              </a:rPr>
              <a:t>massage)</a:t>
            </a:r>
            <a:r>
              <a:rPr lang="en-US" sz="3600" b="1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prstClr val="black"/>
                </a:solidFill>
                <a:latin typeface="Arial"/>
                <a:cs typeface="Arial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indent="-140335" algn="just" rtl="0">
              <a:lnSpc>
                <a:spcPct val="101400"/>
              </a:lnSpc>
              <a:spcBef>
                <a:spcPts val="2655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human brain cannot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survive </a:t>
            </a:r>
            <a:r>
              <a:rPr lang="en-US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minutes </a:t>
            </a:r>
            <a:r>
              <a:rPr lang="en-US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circulation. So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chest  compressions must be started</a:t>
            </a:r>
            <a:r>
              <a:rPr lang="en-US" spc="-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immediately 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any </a:t>
            </a:r>
            <a:r>
              <a:rPr lang="en-US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absent central  pulsations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Technique </a:t>
            </a:r>
            <a:r>
              <a:rPr lang="en-US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Of Chest</a:t>
            </a:r>
            <a:r>
              <a:rPr lang="en-US" b="1" spc="-8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marR="85090" indent="-457200" algn="just" rtl="0">
              <a:lnSpc>
                <a:spcPts val="3460"/>
              </a:lnSpc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must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placed on a hard surface (wooden  board).</a:t>
            </a:r>
          </a:p>
          <a:p>
            <a:pPr marL="469900" marR="250190" indent="-457200" algn="just" rtl="0">
              <a:lnSpc>
                <a:spcPct val="90000"/>
              </a:lnSpc>
              <a:spcBef>
                <a:spcPts val="715"/>
              </a:spcBef>
              <a:tabLst>
                <a:tab pos="354965" algn="l"/>
                <a:tab pos="3556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palm of one hand is placed in the  </a:t>
            </a:r>
            <a:r>
              <a:rPr lang="en-US" sz="2800" spc="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concavity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lower half of the sternum</a:t>
            </a:r>
            <a:r>
              <a:rPr lang="en-US" sz="2800" spc="-12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fingers </a:t>
            </a:r>
            <a:r>
              <a:rPr lang="en-US" sz="2800" spc="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xiphoid process. (AVOID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xiphisternal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junction → fracture &amp;</a:t>
            </a:r>
            <a:r>
              <a:rPr lang="en-US" sz="2800" spc="-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69900" marR="250190" indent="-457200" algn="just" rtl="0">
              <a:lnSpc>
                <a:spcPct val="90000"/>
              </a:lnSpc>
              <a:spcBef>
                <a:spcPts val="715"/>
              </a:spcBef>
              <a:tabLst>
                <a:tab pos="354965" algn="l"/>
                <a:tab pos="355600" algn="l"/>
              </a:tabLst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8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486"/>
            <a:ext cx="8229600" cy="3394472"/>
          </a:xfrm>
        </p:spPr>
        <p:txBody>
          <a:bodyPr/>
          <a:lstStyle/>
          <a:p>
            <a:pPr marL="355600" lvl="0" algn="l" rtl="0">
              <a:spcBef>
                <a:spcPts val="6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sz="2400" b="1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placed over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hand 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sternum.</a:t>
            </a:r>
          </a:p>
          <a:p>
            <a:pPr marL="355600" marR="5080" lvl="0" algn="l" rtl="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en-US" sz="2400" b="1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should be positioned directly over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hands  with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elbows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locked straight and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arms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extended. Use  your upper body weight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spc="4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compress.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algn="l" rtl="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Sternum must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depressed </a:t>
            </a:r>
            <a:r>
              <a:rPr lang="en-US" sz="2400" b="1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atleast</a:t>
            </a: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cm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adults,</a:t>
            </a:r>
            <a:r>
              <a:rPr lang="en-US" sz="2400" spc="6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indent="0" algn="l" rtl="0">
              <a:spcBef>
                <a:spcPts val="0"/>
              </a:spcBef>
              <a:buNone/>
            </a:pP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2-4 cm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children, </a:t>
            </a: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1-2 cm </a:t>
            </a:r>
            <a:r>
              <a:rPr lang="en-US" sz="2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infants</a:t>
            </a:r>
            <a:r>
              <a:rPr lang="en-US" sz="2400" spc="6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9475"/>
            <a:ext cx="687705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30:2</a:t>
            </a:r>
            <a:endParaRPr lang="en-U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582"/>
            <a:ext cx="422279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3598"/>
            <a:ext cx="420052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3694" y="2217807"/>
            <a:ext cx="496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l" rtl="0">
              <a:spcBef>
                <a:spcPts val="95"/>
              </a:spcBef>
            </a:pPr>
            <a:r>
              <a:rPr lang="en-US" sz="4000" spc="-5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endParaRPr lang="en-US" sz="4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4435614"/>
            <a:ext cx="765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l" rtl="0">
              <a:spcBef>
                <a:spcPts val="95"/>
              </a:spcBef>
            </a:pPr>
            <a:r>
              <a:rPr lang="en-US" sz="4000" b="1" spc="-1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lang="en-US" sz="4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9202" y="4435614"/>
            <a:ext cx="482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l" rtl="0">
              <a:spcBef>
                <a:spcPts val="95"/>
              </a:spcBef>
            </a:pPr>
            <a:r>
              <a:rPr lang="en-US" sz="4000" b="1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lang="en-US" sz="4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1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What does CPR stands</a:t>
            </a:r>
            <a:r>
              <a:rPr lang="en-US" sz="4800" b="1" kern="0" spc="-95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algn="l" rtl="0">
              <a:spcBef>
                <a:spcPts val="105"/>
              </a:spcBef>
              <a:buFont typeface="Tahoma"/>
              <a:buChar char="•"/>
              <a:tabLst>
                <a:tab pos="355600" algn="l"/>
              </a:tabLst>
            </a:pPr>
            <a:r>
              <a:rPr lang="en-US" b="1" dirty="0">
                <a:solidFill>
                  <a:prstClr val="black"/>
                </a:solidFill>
                <a:latin typeface="Tahoma"/>
                <a:cs typeface="Tahoma"/>
              </a:rPr>
              <a:t>C = Cardio</a:t>
            </a:r>
            <a:r>
              <a:rPr lang="en-US" b="1" spc="-5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ahoma"/>
                <a:cs typeface="Tahoma"/>
              </a:rPr>
              <a:t>(heart)</a:t>
            </a:r>
            <a:endParaRPr lang="en-US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0" lvl="0" indent="0" algn="l" rtl="0">
              <a:spcBef>
                <a:spcPts val="20"/>
              </a:spcBef>
              <a:buFont typeface="Tahoma"/>
              <a:buChar char="•"/>
            </a:pPr>
            <a:endParaRPr lang="en-US" sz="3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355600" lvl="0" algn="l" rtl="0">
              <a:spcBef>
                <a:spcPts val="0"/>
              </a:spcBef>
              <a:buFont typeface="Tahoma"/>
              <a:buChar char="•"/>
              <a:tabLst>
                <a:tab pos="355600" algn="l"/>
              </a:tabLst>
            </a:pPr>
            <a:r>
              <a:rPr lang="en-US" b="1" dirty="0">
                <a:solidFill>
                  <a:prstClr val="black"/>
                </a:solidFill>
                <a:latin typeface="Tahoma"/>
                <a:cs typeface="Tahoma"/>
              </a:rPr>
              <a:t>P </a:t>
            </a:r>
            <a:r>
              <a:rPr lang="en-US" b="1" spc="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lang="en-US" b="1" dirty="0">
                <a:solidFill>
                  <a:prstClr val="black"/>
                </a:solidFill>
                <a:latin typeface="Tahoma"/>
                <a:cs typeface="Tahoma"/>
              </a:rPr>
              <a:t>Pulmonary</a:t>
            </a:r>
            <a:r>
              <a:rPr lang="en-US" b="1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Tahoma"/>
                <a:cs typeface="Tahoma"/>
              </a:rPr>
              <a:t>(lungs)</a:t>
            </a:r>
            <a:endParaRPr lang="en-US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0" lvl="0" indent="0" algn="l" rtl="0">
              <a:spcBef>
                <a:spcPts val="20"/>
              </a:spcBef>
              <a:buFont typeface="Tahoma"/>
              <a:buChar char="•"/>
            </a:pPr>
            <a:endParaRPr lang="en-US" sz="3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355600" lvl="0" algn="l" rtl="0">
              <a:spcBef>
                <a:spcPts val="0"/>
              </a:spcBef>
              <a:buFont typeface="Tahoma"/>
              <a:buChar char="•"/>
              <a:tabLst>
                <a:tab pos="355600" algn="l"/>
              </a:tabLst>
            </a:pPr>
            <a:r>
              <a:rPr lang="en-US" b="1" dirty="0">
                <a:solidFill>
                  <a:prstClr val="black"/>
                </a:solidFill>
                <a:latin typeface="Tahoma"/>
                <a:cs typeface="Tahoma"/>
              </a:rPr>
              <a:t>R = Resuscitation</a:t>
            </a:r>
            <a:r>
              <a:rPr lang="en-US" b="1" spc="-1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ahoma"/>
                <a:cs typeface="Tahoma"/>
              </a:rPr>
              <a:t>(recover)</a:t>
            </a:r>
            <a:endParaRPr lang="en-US" dirty="0">
              <a:solidFill>
                <a:prstClr val="black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kern="0" dirty="0" smtClean="0">
                <a:solidFill>
                  <a:srgbClr val="CC3300"/>
                </a:solidFill>
                <a:latin typeface="Arial"/>
                <a:cs typeface="Arial"/>
              </a:rPr>
              <a:t>Basic breathing </a:t>
            </a:r>
            <a:r>
              <a:rPr lang="en-US" sz="3200" b="1" kern="0" dirty="0">
                <a:solidFill>
                  <a:srgbClr val="CC3300"/>
                </a:solidFill>
                <a:latin typeface="Arial"/>
                <a:cs typeface="Arial"/>
              </a:rPr>
              <a:t>techniques</a:t>
            </a:r>
            <a:r>
              <a:rPr lang="en-US" sz="3200" b="1" kern="0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3200" b="1" kern="0" dirty="0">
                <a:solidFill>
                  <a:srgbClr val="CC3300"/>
                </a:solidFill>
                <a:latin typeface="Arial"/>
                <a:cs typeface="Arial"/>
              </a:rPr>
              <a:t>include: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8615" marR="5080" lvl="0" indent="0" algn="just" rtl="0">
              <a:lnSpc>
                <a:spcPct val="90000"/>
              </a:lnSpc>
              <a:spcBef>
                <a:spcPts val="430"/>
              </a:spcBef>
              <a:buNone/>
            </a:pPr>
            <a:r>
              <a:rPr lang="en-US" sz="2400" b="1" kern="0" dirty="0">
                <a:solidFill>
                  <a:prstClr val="black"/>
                </a:solidFill>
                <a:latin typeface="Arial"/>
                <a:cs typeface="Arial"/>
              </a:rPr>
              <a:t>1) </a:t>
            </a:r>
            <a:r>
              <a:rPr lang="en-US" sz="2400" b="1" kern="0" spc="-5" dirty="0">
                <a:solidFill>
                  <a:prstClr val="black"/>
                </a:solidFill>
                <a:latin typeface="Arial"/>
                <a:cs typeface="Arial"/>
              </a:rPr>
              <a:t>Mouth to mouth breathing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: with the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airway 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held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open,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pinch the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nostrils closed,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take a  deep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breath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seal your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lips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over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he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patients 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mouth. Blow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steadily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into the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patients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mouth  watching the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chest rise as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if the patient was  </a:t>
            </a:r>
            <a:r>
              <a:rPr lang="en-US" sz="2400" kern="0" dirty="0">
                <a:solidFill>
                  <a:prstClr val="black"/>
                </a:solidFill>
                <a:latin typeface="Arial"/>
                <a:cs typeface="Arial"/>
              </a:rPr>
              <a:t>taking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a deep</a:t>
            </a:r>
            <a:r>
              <a:rPr lang="en-US" sz="2400" kern="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kern="0" spc="-5" dirty="0">
                <a:solidFill>
                  <a:prstClr val="black"/>
                </a:solidFill>
                <a:latin typeface="Arial"/>
                <a:cs typeface="Arial"/>
              </a:rPr>
              <a:t>breath.</a:t>
            </a:r>
          </a:p>
          <a:p>
            <a:pPr algn="just" rtl="0"/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79" y="3075806"/>
            <a:ext cx="4434422" cy="206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486"/>
            <a:ext cx="8496944" cy="3394472"/>
          </a:xfrm>
        </p:spPr>
        <p:txBody>
          <a:bodyPr>
            <a:normAutofit/>
          </a:bodyPr>
          <a:lstStyle/>
          <a:p>
            <a:pPr marL="12700" marR="5080" lvl="0" indent="0" algn="just" rtl="0">
              <a:spcBef>
                <a:spcPts val="95"/>
              </a:spcBef>
              <a:buFontTx/>
              <a:buAutoNum type="arabicParenR" startAt="2"/>
              <a:tabLst>
                <a:tab pos="429259" algn="l"/>
              </a:tabLst>
            </a:pPr>
            <a:r>
              <a:rPr lang="en-US" sz="2800" b="1" spc="-5" dirty="0">
                <a:solidFill>
                  <a:prstClr val="black"/>
                </a:solidFill>
                <a:latin typeface="Arial"/>
                <a:cs typeface="Arial"/>
              </a:rPr>
              <a:t>Mouth to nose breathing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: seal the mouth 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shut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breathe steadily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though the</a:t>
            </a:r>
            <a:r>
              <a:rPr lang="en-US"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nose.</a:t>
            </a:r>
          </a:p>
          <a:p>
            <a:pPr marL="12700" marR="638175" lvl="0" indent="0" algn="just" rtl="0">
              <a:spcBef>
                <a:spcPts val="675"/>
              </a:spcBef>
              <a:buFontTx/>
              <a:buAutoNum type="arabicParenR" startAt="2"/>
              <a:tabLst>
                <a:tab pos="429259" algn="l"/>
              </a:tabLst>
            </a:pPr>
            <a:r>
              <a:rPr lang="en-US" sz="2800" b="1" spc="-5" dirty="0">
                <a:solidFill>
                  <a:prstClr val="black"/>
                </a:solidFill>
                <a:latin typeface="Arial"/>
                <a:cs typeface="Arial"/>
              </a:rPr>
              <a:t>Mouth to mouth and </a:t>
            </a: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nose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used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in 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infants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and small</a:t>
            </a:r>
            <a:r>
              <a:rPr lang="en-US"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children.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3325"/>
            <a:ext cx="3895725" cy="267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73325"/>
            <a:ext cx="3471664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1141635"/>
          </a:xfrm>
        </p:spPr>
        <p:txBody>
          <a:bodyPr>
            <a:noAutofit/>
          </a:bodyPr>
          <a:lstStyle/>
          <a:p>
            <a:pPr marL="12700" lvl="0" rtl="0">
              <a:spcBef>
                <a:spcPts val="2145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C00000"/>
                </a:solidFill>
                <a:latin typeface="Arial"/>
                <a:cs typeface="Arial"/>
              </a:rPr>
              <a:t>Assessment Of Restoration</a:t>
            </a:r>
            <a:r>
              <a:rPr lang="en-US" sz="3200" b="1" spc="-7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200" b="1" spc="-10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cs typeface="Arial"/>
              </a:rPr>
              <a:t> Breathing </a:t>
            </a:r>
            <a:r>
              <a:rPr lang="en-US" sz="3200" b="1" spc="-5" dirty="0" smtClean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lang="en-US" sz="3200" b="1" spc="-6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cs typeface="Arial"/>
              </a:rPr>
              <a:t>Circulation</a:t>
            </a:r>
            <a:br>
              <a:rPr lang="en-US" sz="32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0" algn="l" rtl="0">
              <a:spcBef>
                <a:spcPts val="149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Contraction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28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pupil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algn="l" rtl="0"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Improved color of </a:t>
            </a: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28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skin</a:t>
            </a:r>
          </a:p>
          <a:p>
            <a:pPr marL="355600" lvl="0" algn="l" rtl="0"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Free movement of the chest</a:t>
            </a:r>
            <a:r>
              <a:rPr lang="en-US" sz="28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wall</a:t>
            </a:r>
          </a:p>
          <a:p>
            <a:pPr marL="355600" lvl="0" algn="l" rtl="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Swallowing</a:t>
            </a:r>
            <a:r>
              <a:rPr lang="en-US" sz="28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attempts</a:t>
            </a:r>
          </a:p>
          <a:p>
            <a:pPr marL="355600" lvl="0" algn="l" rtl="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Struggling</a:t>
            </a:r>
            <a:r>
              <a:rPr lang="en-US" sz="28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movements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2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Equipment of breathing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7614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5606"/>
            <a:ext cx="4355976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9502"/>
            <a:ext cx="4997772" cy="4608512"/>
          </a:xfrm>
        </p:spPr>
        <p:txBody>
          <a:bodyPr>
            <a:normAutofit/>
          </a:bodyPr>
          <a:lstStyle/>
          <a:p>
            <a:pPr marL="355600" lvl="0" algn="l" rtl="0">
              <a:spcBef>
                <a:spcPts val="95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pt-BR"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Expired </a:t>
            </a:r>
            <a:r>
              <a:rPr lang="pt-BR"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air</a:t>
            </a:r>
            <a:endParaRPr lang="pt-BR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1125" lvl="0" indent="0" algn="l" rtl="0">
              <a:spcBef>
                <a:spcPts val="850"/>
              </a:spcBef>
              <a:buNone/>
            </a:pP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lang="pt-BR" sz="2000" dirty="0">
                <a:solidFill>
                  <a:srgbClr val="A40020"/>
                </a:solidFill>
                <a:latin typeface="Arial"/>
                <a:cs typeface="Arial"/>
              </a:rPr>
              <a:t>16%</a:t>
            </a:r>
            <a:r>
              <a:rPr lang="pt-BR" sz="2000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lang="pt-BR" sz="2000" spc="-5" dirty="0">
                <a:solidFill>
                  <a:srgbClr val="A40020"/>
                </a:solidFill>
                <a:latin typeface="Arial"/>
                <a:cs typeface="Arial"/>
              </a:rPr>
              <a:t>O</a:t>
            </a:r>
            <a:r>
              <a:rPr lang="pt-BR" sz="1400" spc="-5" dirty="0">
                <a:solidFill>
                  <a:srgbClr val="A40020"/>
                </a:solidFill>
                <a:latin typeface="Arial"/>
                <a:cs typeface="Arial"/>
              </a:rPr>
              <a:t>2</a:t>
            </a:r>
            <a:endParaRPr lang="pt-BR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50"/>
              </a:spcBef>
              <a:buNone/>
            </a:pPr>
            <a:endParaRPr lang="pt-BR"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algn="l" rtl="0"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pt-BR"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 Bag</a:t>
            </a: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 (room</a:t>
            </a:r>
            <a:r>
              <a:rPr lang="pt-BR" sz="20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air)</a:t>
            </a:r>
            <a:endParaRPr lang="pt-BR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indent="0" algn="l" rtl="0">
              <a:spcBef>
                <a:spcPts val="0"/>
              </a:spcBef>
              <a:buNone/>
            </a:pP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lang="pt-BR" sz="2000" spc="-5" dirty="0">
                <a:solidFill>
                  <a:srgbClr val="A40020"/>
                </a:solidFill>
                <a:latin typeface="Arial"/>
                <a:cs typeface="Arial"/>
              </a:rPr>
              <a:t>21%</a:t>
            </a:r>
            <a:r>
              <a:rPr lang="pt-BR" sz="2000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lang="pt-BR" sz="2000" spc="-5" dirty="0">
                <a:solidFill>
                  <a:srgbClr val="A40020"/>
                </a:solidFill>
                <a:latin typeface="Arial"/>
                <a:cs typeface="Arial"/>
              </a:rPr>
              <a:t>O</a:t>
            </a:r>
            <a:r>
              <a:rPr lang="pt-BR" sz="1400" spc="-5" dirty="0">
                <a:solidFill>
                  <a:srgbClr val="A40020"/>
                </a:solidFill>
                <a:latin typeface="Arial"/>
                <a:cs typeface="Arial"/>
              </a:rPr>
              <a:t>2</a:t>
            </a:r>
            <a:endParaRPr lang="pt-BR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50"/>
              </a:spcBef>
              <a:buNone/>
            </a:pPr>
            <a:endParaRPr lang="pt-BR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algn="l" rtl="0"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Ambu </a:t>
            </a:r>
            <a:r>
              <a:rPr lang="pt-BR" sz="2000" dirty="0">
                <a:solidFill>
                  <a:prstClr val="black"/>
                </a:solidFill>
                <a:latin typeface="Arial"/>
                <a:cs typeface="Arial"/>
              </a:rPr>
              <a:t>bag </a:t>
            </a: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lang="pt-BR"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lang="pt-BR" sz="16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lang="pt-BR" sz="16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pt-BR" sz="1600" b="1" dirty="0">
                <a:solidFill>
                  <a:prstClr val="black"/>
                </a:solidFill>
                <a:latin typeface="Arial"/>
                <a:cs typeface="Arial"/>
              </a:rPr>
              <a:t>(10-15L)</a:t>
            </a:r>
          </a:p>
          <a:p>
            <a:pPr marL="355600" lvl="0" indent="0" algn="l" rtl="0">
              <a:spcBef>
                <a:spcPts val="5"/>
              </a:spcBef>
              <a:buNone/>
            </a:pP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lang="pt-BR" sz="2000" spc="-5" dirty="0">
                <a:solidFill>
                  <a:srgbClr val="A40020"/>
                </a:solidFill>
                <a:latin typeface="Arial"/>
                <a:cs typeface="Arial"/>
              </a:rPr>
              <a:t>45%</a:t>
            </a:r>
            <a:r>
              <a:rPr lang="pt-BR" sz="2000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lang="pt-BR" sz="2000" spc="-5" dirty="0">
                <a:solidFill>
                  <a:srgbClr val="A40020"/>
                </a:solidFill>
                <a:latin typeface="Arial"/>
                <a:cs typeface="Arial"/>
              </a:rPr>
              <a:t>O</a:t>
            </a:r>
            <a:r>
              <a:rPr lang="pt-BR" sz="1400" spc="-5" dirty="0">
                <a:solidFill>
                  <a:srgbClr val="A40020"/>
                </a:solidFill>
                <a:latin typeface="Arial"/>
                <a:cs typeface="Arial"/>
              </a:rPr>
              <a:t>2</a:t>
            </a:r>
            <a:endParaRPr lang="pt-BR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45"/>
              </a:spcBef>
              <a:buNone/>
            </a:pPr>
            <a:endParaRPr lang="pt-BR"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48590" lvl="0" algn="l" rtl="0"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pt-BR"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 Bag</a:t>
            </a: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 + </a:t>
            </a:r>
            <a:r>
              <a:rPr lang="pt-BR"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lang="pt-BR" sz="16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lang="pt-BR" sz="1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+  </a:t>
            </a:r>
            <a:r>
              <a:rPr lang="pt-BR" sz="2000" dirty="0">
                <a:solidFill>
                  <a:prstClr val="black"/>
                </a:solidFill>
                <a:latin typeface="Arial"/>
                <a:cs typeface="Arial"/>
              </a:rPr>
              <a:t>Reservoir bag </a:t>
            </a:r>
            <a:r>
              <a:rPr lang="pt-BR" sz="2000" spc="-5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lang="pt-BR" sz="2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pt-BR" sz="2000" spc="-5" dirty="0">
                <a:solidFill>
                  <a:srgbClr val="A40020"/>
                </a:solidFill>
                <a:latin typeface="Arial"/>
                <a:cs typeface="Arial"/>
              </a:rPr>
              <a:t>85%  O</a:t>
            </a:r>
            <a:r>
              <a:rPr lang="pt-BR" sz="1400" spc="-5" dirty="0">
                <a:solidFill>
                  <a:srgbClr val="A40020"/>
                </a:solidFill>
                <a:latin typeface="Arial"/>
                <a:cs typeface="Arial"/>
              </a:rPr>
              <a:t>2</a:t>
            </a:r>
            <a:endParaRPr lang="pt-BR" sz="1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34938"/>
            <a:ext cx="38227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9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CC3300"/>
                </a:solidFill>
                <a:latin typeface="Arial"/>
                <a:cs typeface="Arial"/>
              </a:rPr>
              <a:t>When to </a:t>
            </a:r>
            <a:r>
              <a:rPr lang="en-US" sz="4000" b="1" kern="0" spc="-5" dirty="0">
                <a:solidFill>
                  <a:srgbClr val="CC3300"/>
                </a:solidFill>
                <a:latin typeface="Arial"/>
                <a:cs typeface="Arial"/>
              </a:rPr>
              <a:t>terminate</a:t>
            </a:r>
            <a:r>
              <a:rPr lang="en-US" sz="4000" b="1" kern="0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4000" b="1" kern="0" dirty="0">
                <a:solidFill>
                  <a:srgbClr val="CC3300"/>
                </a:solidFill>
                <a:latin typeface="Arial"/>
                <a:cs typeface="Arial"/>
              </a:rPr>
              <a:t>BLS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lvl="0" algn="l" rtl="0">
              <a:spcBef>
                <a:spcPts val="869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Pulse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respiration</a:t>
            </a:r>
            <a:r>
              <a:rPr lang="en-US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returns</a:t>
            </a:r>
          </a:p>
          <a:p>
            <a:pPr marL="355600" lvl="0" algn="l" rtl="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Emergency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medical help</a:t>
            </a:r>
            <a:r>
              <a:rPr lang="en-US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arrives</a:t>
            </a:r>
          </a:p>
          <a:p>
            <a:pPr marL="355600" lvl="0" algn="l" rtl="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Physician declared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patient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deceased</a:t>
            </a:r>
          </a:p>
          <a:p>
            <a:pPr marL="355600" marR="5080" lvl="0" algn="l" rtl="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  <a:tab pos="6450965" algn="l"/>
              </a:tabLst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In a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non health setting ,another indication 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to stop BLS would be that the rescuer</a:t>
            </a:r>
            <a:r>
              <a:rPr lang="en-US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was  exhausted and</a:t>
            </a:r>
            <a:r>
              <a:rPr lang="en-US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physically</a:t>
            </a:r>
            <a:r>
              <a:rPr lang="en-US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prstClr val="black"/>
                </a:solidFill>
                <a:latin typeface="Arial"/>
                <a:cs typeface="Arial"/>
              </a:rPr>
              <a:t>unable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to 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continue to perform</a:t>
            </a:r>
            <a:r>
              <a:rPr lang="en-US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BLS.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2298"/>
            <a:ext cx="7416824" cy="4947724"/>
          </a:xfrm>
        </p:spPr>
      </p:pic>
    </p:spTree>
    <p:extLst>
      <p:ext uri="{BB962C8B-B14F-4D97-AF65-F5344CB8AC3E}">
        <p14:creationId xmlns:p14="http://schemas.microsoft.com/office/powerpoint/2010/main" val="29041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68"/>
            <a:ext cx="9144000" cy="529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9712" y="4011910"/>
            <a:ext cx="5544616" cy="1080120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ritannic Bold" pitchFamily="34" charset="0"/>
              </a:rPr>
              <a:t>Thanks for listening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67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Home 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/>
              <a:t>What are the differences between </a:t>
            </a:r>
            <a:r>
              <a:rPr lang="en-US" sz="2800" b="1" dirty="0" err="1"/>
              <a:t>cardioversion</a:t>
            </a:r>
            <a:r>
              <a:rPr lang="en-US" sz="2800" b="1" dirty="0"/>
              <a:t> and defibrillation?</a:t>
            </a:r>
          </a:p>
        </p:txBody>
      </p:sp>
    </p:spTree>
    <p:extLst>
      <p:ext uri="{BB962C8B-B14F-4D97-AF65-F5344CB8AC3E}">
        <p14:creationId xmlns:p14="http://schemas.microsoft.com/office/powerpoint/2010/main" val="17490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DEFINIT</a:t>
            </a:r>
            <a:r>
              <a:rPr lang="en-US" b="1" kern="0" spc="-15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33679" marR="5080" lvl="0" indent="-5080" algn="just" rtl="0">
              <a:spcBef>
                <a:spcPts val="105"/>
              </a:spcBef>
              <a:buNone/>
            </a:pP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 pulmonary resuscitation 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(CPR) is</a:t>
            </a:r>
            <a:r>
              <a:rPr lang="en-US" sz="3600" kern="0" spc="-14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 technique of </a:t>
            </a:r>
            <a:r>
              <a:rPr lang="en-US" sz="3600" kern="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life support for the  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600" kern="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oxygenation 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sz="3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kern="0" spc="-114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spc="-5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sz="3600" kern="0" spc="-5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sz="36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kern="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unless 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appropriate  medical </a:t>
            </a:r>
            <a:r>
              <a:rPr lang="en-US" sz="3600" kern="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 come and restore  the normal </a:t>
            </a:r>
            <a:r>
              <a:rPr lang="en-US" sz="3600" kern="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cardiopulmonary</a:t>
            </a:r>
            <a:r>
              <a:rPr lang="en-US" sz="3600" kern="0" spc="-5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function.</a:t>
            </a:r>
            <a:endParaRPr lang="en-US" sz="3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48" y="11536"/>
            <a:ext cx="1475656" cy="119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spc="-5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PUR</a:t>
            </a:r>
            <a:r>
              <a:rPr lang="en-US" b="1" kern="0" spc="-2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kern="0" spc="-5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0" algn="just" rtl="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Restore   </a:t>
            </a:r>
            <a:r>
              <a:rPr lang="en-US" sz="36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cardiopulmonary</a:t>
            </a:r>
            <a:r>
              <a:rPr lang="en-US" sz="3600" spc="-6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functioning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spcBef>
                <a:spcPts val="25"/>
              </a:spcBef>
              <a:buFont typeface="Arial"/>
              <a:buChar char="•"/>
            </a:pP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636905" lvl="0" algn="just" rtl="0"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irreversible brain</a:t>
            </a:r>
            <a:r>
              <a:rPr lang="en-US" sz="3600" spc="-1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damage  from</a:t>
            </a:r>
            <a:r>
              <a:rPr lang="en-US" sz="3600" spc="-2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anoxia.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21" y="0"/>
            <a:ext cx="16589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CC3300"/>
                </a:solidFill>
                <a:latin typeface="Arial"/>
                <a:cs typeface="Arial"/>
              </a:rPr>
              <a:t>INDICATI</a:t>
            </a:r>
            <a:r>
              <a:rPr lang="en-US" b="1" kern="0" spc="-20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lang="en-US" b="1" kern="0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lvl="0" algn="l" rtl="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sz="4000" spc="-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arrest</a:t>
            </a:r>
          </a:p>
          <a:p>
            <a:pPr marL="0" lvl="0" indent="0" algn="l" rtl="0">
              <a:spcBef>
                <a:spcPts val="25"/>
              </a:spcBef>
              <a:buFont typeface="Arial"/>
              <a:buChar char="•"/>
            </a:pPr>
            <a:endParaRPr lang="en-US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algn="l" rtl="0"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sz="4000" spc="-4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arrest</a:t>
            </a:r>
          </a:p>
          <a:p>
            <a:pPr marL="0" lvl="0" indent="0" algn="l" rtl="0">
              <a:spcBef>
                <a:spcPts val="30"/>
              </a:spcBef>
              <a:buFont typeface="Arial"/>
              <a:buChar char="•"/>
            </a:pPr>
            <a:endParaRPr lang="en-US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algn="l" rtl="0">
              <a:spcBef>
                <a:spcPts val="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40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Combination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4000" spc="-4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0"/>
            <a:ext cx="1663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Definition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sz="3600" b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arrest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/>
          </a:bodyPr>
          <a:lstStyle/>
          <a:p>
            <a:pPr marL="622300" marR="5080" lvl="0" indent="0" algn="just" rtl="0">
              <a:spcBef>
                <a:spcPts val="77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loss of </a:t>
            </a:r>
            <a:r>
              <a:rPr lang="en-US" sz="28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cardiac </a:t>
            </a:r>
            <a:r>
              <a:rPr lang="en-US" sz="28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8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pc="-5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breathing</a:t>
            </a:r>
            <a:r>
              <a:rPr lang="en-US" sz="28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and loss </a:t>
            </a:r>
            <a:r>
              <a:rPr lang="en-US" sz="28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800" spc="-1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consciousness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2300" marR="5080" lvl="0" indent="0" algn="just" rtl="0">
              <a:spcBef>
                <a:spcPts val="77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 of cardiac arrest: 6H &amp; 4T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8011"/>
            <a:ext cx="2952328" cy="240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9729"/>
            <a:ext cx="3110409" cy="24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05" y="0"/>
            <a:ext cx="1663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How To Do CPR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0150"/>
            <a:ext cx="8424936" cy="38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0"/>
            <a:ext cx="1663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Steps of CPR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2554"/>
            <a:ext cx="8229600" cy="190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792088"/>
          </a:xfrm>
        </p:spPr>
        <p:txBody>
          <a:bodyPr>
            <a:normAutofit/>
          </a:bodyPr>
          <a:lstStyle/>
          <a:p>
            <a:r>
              <a:rPr lang="en-US" sz="2000" b="1" kern="0" spc="-10" dirty="0" smtClean="0">
                <a:solidFill>
                  <a:srgbClr val="CC3300"/>
                </a:solidFill>
                <a:latin typeface="Arial"/>
                <a:cs typeface="Arial"/>
              </a:rPr>
              <a:t>PHASES </a:t>
            </a:r>
            <a:r>
              <a:rPr lang="en-US" sz="2000" b="1" kern="0" spc="-5" dirty="0">
                <a:solidFill>
                  <a:srgbClr val="CC3300"/>
                </a:solidFill>
                <a:latin typeface="Arial"/>
                <a:cs typeface="Arial"/>
              </a:rPr>
              <a:t>OF THE CARDIO</a:t>
            </a:r>
            <a:r>
              <a:rPr lang="en-US" sz="2000" b="1" kern="0" spc="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en-US" sz="2000" b="1" kern="0" spc="-10" dirty="0" smtClean="0">
                <a:solidFill>
                  <a:srgbClr val="CC3300"/>
                </a:solidFill>
                <a:latin typeface="Arial"/>
                <a:cs typeface="Arial"/>
              </a:rPr>
              <a:t>PULMONARY</a:t>
            </a:r>
            <a:r>
              <a:rPr lang="en-US" sz="2000" b="1" spc="-10" dirty="0" smtClean="0">
                <a:solidFill>
                  <a:srgbClr val="CC3300"/>
                </a:solidFill>
                <a:latin typeface="Arial"/>
                <a:ea typeface="+mn-ea"/>
                <a:cs typeface="Arial"/>
              </a:rPr>
              <a:t>RESUSCITATION</a:t>
            </a:r>
            <a:r>
              <a:rPr lang="en-US" sz="1800" b="1" spc="-10" dirty="0" smtClean="0">
                <a:solidFill>
                  <a:srgbClr val="CC3300"/>
                </a:solidFill>
                <a:latin typeface="Arial"/>
                <a:ea typeface="+mn-ea"/>
                <a:cs typeface="Arial"/>
              </a:rPr>
              <a:t>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38852"/>
              </p:ext>
            </p:extLst>
          </p:nvPr>
        </p:nvGraphicFramePr>
        <p:xfrm>
          <a:off x="467544" y="843558"/>
          <a:ext cx="8229600" cy="402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10952"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Phases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Steps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8109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Phase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Basic life support (BLS)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508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C=</a:t>
                      </a:r>
                      <a:r>
                        <a:rPr kumimoji="0" lang="en-US" sz="1400" b="1" i="0" u="none" strike="noStrike" kern="1200" cap="none" spc="-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circulation  </a:t>
                      </a:r>
                    </a:p>
                    <a:p>
                      <a:pPr marL="12700" marR="508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A=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Airway  </a:t>
                      </a:r>
                    </a:p>
                    <a:p>
                      <a:pPr marL="12700" marR="508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B=</a:t>
                      </a:r>
                      <a:r>
                        <a:rPr kumimoji="0" lang="en-US" sz="14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Breathing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8109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PHASE 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Advance cardiac</a:t>
                      </a:r>
                      <a:r>
                        <a:rPr lang="en-US" sz="1600" b="1" baseline="0" dirty="0" smtClean="0"/>
                        <a:t> life support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28702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D=</a:t>
                      </a:r>
                      <a:r>
                        <a:rPr kumimoji="0" lang="it-IT" sz="1400" b="1" i="0" u="none" strike="noStrike" kern="1200" cap="none" spc="-8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it-IT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Drugs  </a:t>
                      </a:r>
                    </a:p>
                    <a:p>
                      <a:pPr marL="114300" marR="28702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E=</a:t>
                      </a:r>
                      <a:r>
                        <a:rPr kumimoji="0" lang="it-IT" sz="1400" b="1" i="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it-IT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ECG</a:t>
                      </a: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F=</a:t>
                      </a:r>
                      <a:r>
                        <a:rPr kumimoji="0" lang="it-IT" sz="14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it-IT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fibrillation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</a:tr>
              <a:tr h="8109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Phase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Prolonged life support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Post resuscitation</a:t>
                      </a:r>
                      <a:r>
                        <a:rPr kumimoji="0" lang="en-US" sz="1600" b="1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care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2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637</Words>
  <Application>Microsoft Office PowerPoint</Application>
  <PresentationFormat>On-screen Show (16:9)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سمة Office</vt:lpstr>
      <vt:lpstr>Cardio Pulmonary  Resuscitation (CPR)</vt:lpstr>
      <vt:lpstr>What does CPR stands for?</vt:lpstr>
      <vt:lpstr>DEFINITION</vt:lpstr>
      <vt:lpstr>PURPOSE</vt:lpstr>
      <vt:lpstr>INDICATION</vt:lpstr>
      <vt:lpstr> Definition of Cardiac arrest: </vt:lpstr>
      <vt:lpstr>How To Do CPR</vt:lpstr>
      <vt:lpstr>Steps of CPR</vt:lpstr>
      <vt:lpstr>PHASES OF THE CARDIO PULMONARYRESUSCITATION </vt:lpstr>
      <vt:lpstr>BLS &amp; ACLS</vt:lpstr>
      <vt:lpstr>RESPONSE</vt:lpstr>
      <vt:lpstr> Assessment and maintain airway </vt:lpstr>
      <vt:lpstr>BREATHING</vt:lpstr>
      <vt:lpstr>CIRCULATION</vt:lpstr>
      <vt:lpstr>CPR Sequence</vt:lpstr>
      <vt:lpstr>Chest compressions (cardiac  massage) </vt:lpstr>
      <vt:lpstr> Technique Of Chest Compression </vt:lpstr>
      <vt:lpstr>PowerPoint Presentation</vt:lpstr>
      <vt:lpstr>30:2</vt:lpstr>
      <vt:lpstr>Basic breathing techniques include:</vt:lpstr>
      <vt:lpstr>PowerPoint Presentation</vt:lpstr>
      <vt:lpstr> Assessment Of Restoration Of Breathing And Circulation </vt:lpstr>
      <vt:lpstr>Equipment of breathing</vt:lpstr>
      <vt:lpstr>PowerPoint Presentation</vt:lpstr>
      <vt:lpstr>When to terminate BLS</vt:lpstr>
      <vt:lpstr>PowerPoint Presentation</vt:lpstr>
      <vt:lpstr>PowerPoint Presentation</vt:lpstr>
      <vt:lpstr>Home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 Pulmonary  Resuscitation (CPR)</dc:title>
  <dc:creator>user</dc:creator>
  <cp:lastModifiedBy>Maher</cp:lastModifiedBy>
  <cp:revision>17</cp:revision>
  <dcterms:created xsi:type="dcterms:W3CDTF">2021-10-17T21:55:03Z</dcterms:created>
  <dcterms:modified xsi:type="dcterms:W3CDTF">2021-10-20T06:10:48Z</dcterms:modified>
</cp:coreProperties>
</file>